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1"/>
  </p:notesMasterIdLst>
  <p:sldIdLst>
    <p:sldId id="256" r:id="rId2"/>
    <p:sldId id="314" r:id="rId3"/>
    <p:sldId id="311" r:id="rId4"/>
    <p:sldId id="305" r:id="rId5"/>
    <p:sldId id="306" r:id="rId6"/>
    <p:sldId id="302" r:id="rId7"/>
    <p:sldId id="326" r:id="rId8"/>
    <p:sldId id="327" r:id="rId9"/>
    <p:sldId id="328" r:id="rId10"/>
    <p:sldId id="324" r:id="rId11"/>
    <p:sldId id="353" r:id="rId12"/>
    <p:sldId id="354" r:id="rId13"/>
    <p:sldId id="343" r:id="rId14"/>
    <p:sldId id="344" r:id="rId15"/>
    <p:sldId id="345" r:id="rId16"/>
    <p:sldId id="346" r:id="rId17"/>
    <p:sldId id="350" r:id="rId18"/>
    <p:sldId id="351" r:id="rId19"/>
    <p:sldId id="352" r:id="rId2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33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60"/>
  </p:normalViewPr>
  <p:slideViewPr>
    <p:cSldViewPr>
      <p:cViewPr varScale="1">
        <p:scale>
          <a:sx n="66" d="100"/>
          <a:sy n="66" d="100"/>
        </p:scale>
        <p:origin x="1280" y="44"/>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34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3277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024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277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277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3277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E37D3506-4EBD-4F08-9C7C-DDBBF76D70C0}" type="slidenum">
              <a:rPr lang="en-US"/>
              <a:pPr>
                <a:defRPr/>
              </a:pPr>
              <a:t>‹#›</a:t>
            </a:fld>
            <a:endParaRPr lang="en-US"/>
          </a:p>
        </p:txBody>
      </p:sp>
    </p:spTree>
    <p:extLst>
      <p:ext uri="{BB962C8B-B14F-4D97-AF65-F5344CB8AC3E}">
        <p14:creationId xmlns:p14="http://schemas.microsoft.com/office/powerpoint/2010/main" val="132472755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D150111-6585-436C-AE59-2CBA09A6EC60}" type="slidenum">
              <a:rPr lang="en-US" smtClean="0"/>
              <a:pPr eaLnBrk="1" hangingPunct="1"/>
              <a:t>1</a:t>
            </a:fld>
            <a:endParaRPr lang="en-US"/>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p:spPr>
        <p:txBody>
          <a:bodyPr/>
          <a:lstStyle/>
          <a:p>
            <a:pPr eaLnBrk="1" hangingPunct="1"/>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p:spPr>
        <p:txBody>
          <a:bodyPr/>
          <a:lstStyle/>
          <a:p>
            <a:endParaRPr lang="en-US" dirty="0"/>
          </a:p>
        </p:txBody>
      </p:sp>
      <p:sp>
        <p:nvSpPr>
          <p:cNvPr id="44036" name="Slide Number Placeholder 3"/>
          <p:cNvSpPr>
            <a:spLocks noGrp="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75D8A18-967D-4421-9E77-F587AD5E8742}" type="slidenum">
              <a:rPr lang="en-US" smtClean="0"/>
              <a:pPr eaLnBrk="1" hangingPunct="1"/>
              <a:t>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p:spPr>
        <p:txBody>
          <a:bodyPr/>
          <a:lstStyle/>
          <a:p>
            <a:pPr eaLnBrk="1" hangingPunct="1"/>
            <a:endParaRPr lang="en-US" dirty="0"/>
          </a:p>
        </p:txBody>
      </p:sp>
      <p:sp>
        <p:nvSpPr>
          <p:cNvPr id="45060" name="Slide Number Placeholder 3"/>
          <p:cNvSpPr>
            <a:spLocks noGrp="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C4E4113-920A-4C65-8373-99760F05D785}" type="slidenum">
              <a:rPr lang="en-US" smtClean="0"/>
              <a:pPr eaLnBrk="1" hangingPunct="1"/>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37D3506-4EBD-4F08-9C7C-DDBBF76D70C0}" type="slidenum">
              <a:rPr lang="en-US" smtClean="0"/>
              <a:pPr>
                <a:defRPr/>
              </a:pPr>
              <a:t>5</a:t>
            </a:fld>
            <a:endParaRPr lang="en-US"/>
          </a:p>
        </p:txBody>
      </p:sp>
    </p:spTree>
    <p:extLst>
      <p:ext uri="{BB962C8B-B14F-4D97-AF65-F5344CB8AC3E}">
        <p14:creationId xmlns:p14="http://schemas.microsoft.com/office/powerpoint/2010/main" val="25383609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E7A4CEA-718E-407D-8CFF-A239FFAF480B}" type="slidenum">
              <a:rPr lang="en-US" smtClean="0"/>
              <a:pPr>
                <a:defRPr/>
              </a:pPr>
              <a:t>9</a:t>
            </a:fld>
            <a:endParaRPr lang="en-US" dirty="0"/>
          </a:p>
        </p:txBody>
      </p:sp>
    </p:spTree>
    <p:extLst>
      <p:ext uri="{BB962C8B-B14F-4D97-AF65-F5344CB8AC3E}">
        <p14:creationId xmlns:p14="http://schemas.microsoft.com/office/powerpoint/2010/main" val="10110097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 name="Freeform 7"/>
          <p:cNvSpPr>
            <a:spLocks noChangeArrowheads="1"/>
          </p:cNvSpPr>
          <p:nvPr/>
        </p:nvSpPr>
        <p:spPr bwMode="auto">
          <a:xfrm>
            <a:off x="609600" y="1219200"/>
            <a:ext cx="7924800" cy="914400"/>
          </a:xfrm>
          <a:custGeom>
            <a:avLst/>
            <a:gdLst>
              <a:gd name="T0" fmla="*/ 0 w 1000"/>
              <a:gd name="T1" fmla="*/ 2147483647 h 1000"/>
              <a:gd name="T2" fmla="*/ 0 w 1000"/>
              <a:gd name="T3" fmla="*/ 0 h 1000"/>
              <a:gd name="T4" fmla="*/ 2147483647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122" name="Rectangle 2"/>
          <p:cNvSpPr>
            <a:spLocks noGrp="1" noChangeArrowheads="1"/>
          </p:cNvSpPr>
          <p:nvPr>
            <p:ph type="ctrTitle"/>
          </p:nvPr>
        </p:nvSpPr>
        <p:spPr>
          <a:xfrm>
            <a:off x="914400" y="1524000"/>
            <a:ext cx="7623175" cy="1752600"/>
          </a:xfrm>
        </p:spPr>
        <p:txBody>
          <a:bodyPr/>
          <a:lstStyle>
            <a:lvl1pPr>
              <a:defRPr sz="5000"/>
            </a:lvl1pPr>
          </a:lstStyle>
          <a:p>
            <a:pPr lvl="0"/>
            <a:r>
              <a:rPr lang="en-US" altLang="en-US" noProof="0"/>
              <a:t>Click to edit Master 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xfrm>
            <a:off x="3124200" y="6243638"/>
            <a:ext cx="2895600" cy="457200"/>
          </a:xfrm>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p:txBody>
          <a:bodyPr/>
          <a:lstStyle>
            <a:lvl1pPr>
              <a:defRPr/>
            </a:lvl1pPr>
          </a:lstStyle>
          <a:p>
            <a:pPr>
              <a:defRPr/>
            </a:pPr>
            <a:fld id="{F026A82F-EE10-4B46-B399-2390E638D7C5}" type="slidenum">
              <a:rPr lang="en-US" altLang="en-US"/>
              <a:pPr>
                <a:defRPr/>
              </a:pPr>
              <a:t>‹#›</a:t>
            </a:fld>
            <a:endParaRPr lang="en-US" altLang="en-US"/>
          </a:p>
        </p:txBody>
      </p:sp>
    </p:spTree>
    <p:extLst>
      <p:ext uri="{BB962C8B-B14F-4D97-AF65-F5344CB8AC3E}">
        <p14:creationId xmlns:p14="http://schemas.microsoft.com/office/powerpoint/2010/main" val="9947677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80F68A78-D8C8-4E57-B138-86B2EA50D822}" type="slidenum">
              <a:rPr lang="en-US" altLang="en-US"/>
              <a:pPr>
                <a:defRPr/>
              </a:pPr>
              <a:t>‹#›</a:t>
            </a:fld>
            <a:endParaRPr lang="en-US" altLang="en-US"/>
          </a:p>
        </p:txBody>
      </p:sp>
    </p:spTree>
    <p:extLst>
      <p:ext uri="{BB962C8B-B14F-4D97-AF65-F5344CB8AC3E}">
        <p14:creationId xmlns:p14="http://schemas.microsoft.com/office/powerpoint/2010/main" val="11360991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14073AE1-5B7A-4792-9618-BBAA4A465007}" type="slidenum">
              <a:rPr lang="en-US" altLang="en-US"/>
              <a:pPr>
                <a:defRPr/>
              </a:pPr>
              <a:t>‹#›</a:t>
            </a:fld>
            <a:endParaRPr lang="en-US" altLang="en-US"/>
          </a:p>
        </p:txBody>
      </p:sp>
    </p:spTree>
    <p:extLst>
      <p:ext uri="{BB962C8B-B14F-4D97-AF65-F5344CB8AC3E}">
        <p14:creationId xmlns:p14="http://schemas.microsoft.com/office/powerpoint/2010/main" val="9008170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177A8455-4207-4998-BCEC-F5F0BFEB0C4D}" type="slidenum">
              <a:rPr lang="en-US" altLang="en-US"/>
              <a:pPr>
                <a:defRPr/>
              </a:pPr>
              <a:t>‹#›</a:t>
            </a:fld>
            <a:endParaRPr lang="en-US" altLang="en-US"/>
          </a:p>
        </p:txBody>
      </p:sp>
    </p:spTree>
    <p:extLst>
      <p:ext uri="{BB962C8B-B14F-4D97-AF65-F5344CB8AC3E}">
        <p14:creationId xmlns:p14="http://schemas.microsoft.com/office/powerpoint/2010/main" val="201219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BD6B18A4-7CD5-4D4E-89D1-0AAAEACCF886}" type="slidenum">
              <a:rPr lang="en-US" altLang="en-US"/>
              <a:pPr>
                <a:defRPr/>
              </a:pPr>
              <a:t>‹#›</a:t>
            </a:fld>
            <a:endParaRPr lang="en-US" altLang="en-US"/>
          </a:p>
        </p:txBody>
      </p:sp>
    </p:spTree>
    <p:extLst>
      <p:ext uri="{BB962C8B-B14F-4D97-AF65-F5344CB8AC3E}">
        <p14:creationId xmlns:p14="http://schemas.microsoft.com/office/powerpoint/2010/main" val="4963589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FC2E3F18-6452-44D8-A3F8-BAE55A4E9EA9}" type="slidenum">
              <a:rPr lang="en-US" altLang="en-US"/>
              <a:pPr>
                <a:defRPr/>
              </a:pPr>
              <a:t>‹#›</a:t>
            </a:fld>
            <a:endParaRPr lang="en-US" altLang="en-US"/>
          </a:p>
        </p:txBody>
      </p:sp>
    </p:spTree>
    <p:extLst>
      <p:ext uri="{BB962C8B-B14F-4D97-AF65-F5344CB8AC3E}">
        <p14:creationId xmlns:p14="http://schemas.microsoft.com/office/powerpoint/2010/main" val="21267945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fld id="{5D0181F1-943E-49C2-ABE7-9DD2FA8432C3}" type="slidenum">
              <a:rPr lang="en-US" altLang="en-US"/>
              <a:pPr>
                <a:defRPr/>
              </a:pPr>
              <a:t>‹#›</a:t>
            </a:fld>
            <a:endParaRPr lang="en-US" altLang="en-US"/>
          </a:p>
        </p:txBody>
      </p:sp>
    </p:spTree>
    <p:extLst>
      <p:ext uri="{BB962C8B-B14F-4D97-AF65-F5344CB8AC3E}">
        <p14:creationId xmlns:p14="http://schemas.microsoft.com/office/powerpoint/2010/main" val="3061908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pPr>
              <a:defRPr/>
            </a:pPr>
            <a:fld id="{7785BBB9-1606-4517-BAEB-463C5D76ABAD}" type="slidenum">
              <a:rPr lang="en-US" altLang="en-US"/>
              <a:pPr>
                <a:defRPr/>
              </a:pPr>
              <a:t>‹#›</a:t>
            </a:fld>
            <a:endParaRPr lang="en-US" altLang="en-US"/>
          </a:p>
        </p:txBody>
      </p:sp>
    </p:spTree>
    <p:extLst>
      <p:ext uri="{BB962C8B-B14F-4D97-AF65-F5344CB8AC3E}">
        <p14:creationId xmlns:p14="http://schemas.microsoft.com/office/powerpoint/2010/main" val="23411019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pPr>
              <a:defRPr/>
            </a:pPr>
            <a:fld id="{F5DBE7FC-6DC4-45A9-B21C-9B92013C12CC}" type="slidenum">
              <a:rPr lang="en-US" altLang="en-US"/>
              <a:pPr>
                <a:defRPr/>
              </a:pPr>
              <a:t>‹#›</a:t>
            </a:fld>
            <a:endParaRPr lang="en-US" altLang="en-US"/>
          </a:p>
        </p:txBody>
      </p:sp>
    </p:spTree>
    <p:extLst>
      <p:ext uri="{BB962C8B-B14F-4D97-AF65-F5344CB8AC3E}">
        <p14:creationId xmlns:p14="http://schemas.microsoft.com/office/powerpoint/2010/main" val="26379331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7C195CBD-ED7B-4893-9F1C-3B65DF5A638B}" type="slidenum">
              <a:rPr lang="en-US" altLang="en-US"/>
              <a:pPr>
                <a:defRPr/>
              </a:pPr>
              <a:t>‹#›</a:t>
            </a:fld>
            <a:endParaRPr lang="en-US" altLang="en-US"/>
          </a:p>
        </p:txBody>
      </p:sp>
    </p:spTree>
    <p:extLst>
      <p:ext uri="{BB962C8B-B14F-4D97-AF65-F5344CB8AC3E}">
        <p14:creationId xmlns:p14="http://schemas.microsoft.com/office/powerpoint/2010/main" val="4896748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0E8C1E0E-5205-419C-B401-639CBEF02F7F}" type="slidenum">
              <a:rPr lang="en-US" altLang="en-US"/>
              <a:pPr>
                <a:defRPr/>
              </a:pPr>
              <a:t>‹#›</a:t>
            </a:fld>
            <a:endParaRPr lang="en-US" altLang="en-US"/>
          </a:p>
        </p:txBody>
      </p:sp>
    </p:spTree>
    <p:extLst>
      <p:ext uri="{BB962C8B-B14F-4D97-AF65-F5344CB8AC3E}">
        <p14:creationId xmlns:p14="http://schemas.microsoft.com/office/powerpoint/2010/main" val="3440182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00" name="Rectangle 4"/>
          <p:cNvSpPr>
            <a:spLocks noGrp="1" noChangeArrowheads="1"/>
          </p:cNvSpPr>
          <p:nvPr>
            <p:ph type="dt" sz="half" idx="2"/>
          </p:nvPr>
        </p:nvSpPr>
        <p:spPr bwMode="auto">
          <a:xfrm>
            <a:off x="457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mj-lt"/>
              </a:defRPr>
            </a:lvl1pPr>
          </a:lstStyle>
          <a:p>
            <a:pPr>
              <a:defRPr/>
            </a:pPr>
            <a:endParaRPr lang="en-US" altLang="en-US"/>
          </a:p>
        </p:txBody>
      </p:sp>
      <p:sp>
        <p:nvSpPr>
          <p:cNvPr id="4101"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200">
                <a:latin typeface="+mj-lt"/>
              </a:defRPr>
            </a:lvl1pPr>
          </a:lstStyle>
          <a:p>
            <a:pPr>
              <a:defRPr/>
            </a:pPr>
            <a:endParaRPr lang="en-US" altLang="en-US"/>
          </a:p>
        </p:txBody>
      </p:sp>
      <p:sp>
        <p:nvSpPr>
          <p:cNvPr id="4102" name="Rectangle 6"/>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mj-lt"/>
              </a:defRPr>
            </a:lvl1pPr>
          </a:lstStyle>
          <a:p>
            <a:pPr>
              <a:defRPr/>
            </a:pPr>
            <a:fld id="{EDA8C086-67DB-49D7-9346-C75EB4AF5ABC}" type="slidenum">
              <a:rPr lang="en-US" altLang="en-US"/>
              <a:pPr>
                <a:defRPr/>
              </a:pPr>
              <a:t>‹#›</a:t>
            </a:fld>
            <a:endParaRPr lang="en-US" altLang="en-US"/>
          </a:p>
        </p:txBody>
      </p:sp>
      <p:sp>
        <p:nvSpPr>
          <p:cNvPr id="1031" name="Freeform 7"/>
          <p:cNvSpPr>
            <a:spLocks noChangeArrowheads="1"/>
          </p:cNvSpPr>
          <p:nvPr/>
        </p:nvSpPr>
        <p:spPr bwMode="auto">
          <a:xfrm>
            <a:off x="381000" y="228600"/>
            <a:ext cx="8229600" cy="609600"/>
          </a:xfrm>
          <a:custGeom>
            <a:avLst/>
            <a:gdLst>
              <a:gd name="T0" fmla="*/ 0 w 1000"/>
              <a:gd name="T1" fmla="*/ 2147483647 h 1000"/>
              <a:gd name="T2" fmla="*/ 0 w 1000"/>
              <a:gd name="T3" fmla="*/ 0 h 1000"/>
              <a:gd name="T4" fmla="*/ 2147483647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816"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0" fontAlgn="base" hangingPunct="0">
        <a:spcBef>
          <a:spcPct val="0"/>
        </a:spcBef>
        <a:spcAft>
          <a:spcPct val="0"/>
        </a:spcAft>
        <a:defRPr sz="4200">
          <a:solidFill>
            <a:schemeClr val="tx1"/>
          </a:solidFill>
          <a:latin typeface="+mj-lt"/>
          <a:ea typeface="+mj-ea"/>
          <a:cs typeface="+mj-cs"/>
        </a:defRPr>
      </a:lvl1pPr>
      <a:lvl2pPr algn="l" rtl="0" eaLnBrk="0" fontAlgn="base" hangingPunct="0">
        <a:spcBef>
          <a:spcPct val="0"/>
        </a:spcBef>
        <a:spcAft>
          <a:spcPct val="0"/>
        </a:spcAft>
        <a:defRPr sz="4200">
          <a:solidFill>
            <a:schemeClr val="tx1"/>
          </a:solidFill>
          <a:latin typeface="Garamond" pitchFamily="18" charset="0"/>
        </a:defRPr>
      </a:lvl2pPr>
      <a:lvl3pPr algn="l" rtl="0" eaLnBrk="0" fontAlgn="base" hangingPunct="0">
        <a:spcBef>
          <a:spcPct val="0"/>
        </a:spcBef>
        <a:spcAft>
          <a:spcPct val="0"/>
        </a:spcAft>
        <a:defRPr sz="4200">
          <a:solidFill>
            <a:schemeClr val="tx1"/>
          </a:solidFill>
          <a:latin typeface="Garamond" pitchFamily="18" charset="0"/>
        </a:defRPr>
      </a:lvl3pPr>
      <a:lvl4pPr algn="l" rtl="0" eaLnBrk="0" fontAlgn="base" hangingPunct="0">
        <a:spcBef>
          <a:spcPct val="0"/>
        </a:spcBef>
        <a:spcAft>
          <a:spcPct val="0"/>
        </a:spcAft>
        <a:defRPr sz="4200">
          <a:solidFill>
            <a:schemeClr val="tx1"/>
          </a:solidFill>
          <a:latin typeface="Garamond" pitchFamily="18" charset="0"/>
        </a:defRPr>
      </a:lvl4pPr>
      <a:lvl5pPr algn="l" rtl="0" eaLnBrk="0" fontAlgn="base" hangingPunct="0">
        <a:spcBef>
          <a:spcPct val="0"/>
        </a:spcBef>
        <a:spcAft>
          <a:spcPct val="0"/>
        </a:spcAft>
        <a:defRPr sz="4200">
          <a:solidFill>
            <a:schemeClr val="tx1"/>
          </a:solidFill>
          <a:latin typeface="Garamond" pitchFamily="18" charset="0"/>
        </a:defRPr>
      </a:lvl5pPr>
      <a:lvl6pPr marL="457200" algn="l" rtl="0" fontAlgn="base">
        <a:spcBef>
          <a:spcPct val="0"/>
        </a:spcBef>
        <a:spcAft>
          <a:spcPct val="0"/>
        </a:spcAft>
        <a:defRPr sz="4200">
          <a:solidFill>
            <a:schemeClr val="tx1"/>
          </a:solidFill>
          <a:latin typeface="Garamond" pitchFamily="18" charset="0"/>
        </a:defRPr>
      </a:lvl6pPr>
      <a:lvl7pPr marL="914400" algn="l" rtl="0" fontAlgn="base">
        <a:spcBef>
          <a:spcPct val="0"/>
        </a:spcBef>
        <a:spcAft>
          <a:spcPct val="0"/>
        </a:spcAft>
        <a:defRPr sz="4200">
          <a:solidFill>
            <a:schemeClr val="tx1"/>
          </a:solidFill>
          <a:latin typeface="Garamond" pitchFamily="18" charset="0"/>
        </a:defRPr>
      </a:lvl7pPr>
      <a:lvl8pPr marL="1371600" algn="l" rtl="0" fontAlgn="base">
        <a:spcBef>
          <a:spcPct val="0"/>
        </a:spcBef>
        <a:spcAft>
          <a:spcPct val="0"/>
        </a:spcAft>
        <a:defRPr sz="4200">
          <a:solidFill>
            <a:schemeClr val="tx1"/>
          </a:solidFill>
          <a:latin typeface="Garamond" pitchFamily="18" charset="0"/>
        </a:defRPr>
      </a:lvl8pPr>
      <a:lvl9pPr marL="1828800" algn="l" rtl="0" fontAlgn="base">
        <a:spcBef>
          <a:spcPct val="0"/>
        </a:spcBef>
        <a:spcAft>
          <a:spcPct val="0"/>
        </a:spcAft>
        <a:defRPr sz="4200">
          <a:solidFill>
            <a:schemeClr val="tx1"/>
          </a:solidFill>
          <a:latin typeface="Garamond" pitchFamily="18" charset="0"/>
        </a:defRPr>
      </a:lvl9pPr>
    </p:titleStyle>
    <p:bodyStyle>
      <a:lvl1pPr marL="342900" indent="-342900" algn="l" rtl="0" eaLnBrk="0" fontAlgn="base" hangingPunct="0">
        <a:spcBef>
          <a:spcPct val="20000"/>
        </a:spcBef>
        <a:spcAft>
          <a:spcPct val="0"/>
        </a:spcAft>
        <a:buClr>
          <a:srgbClr val="FF0000"/>
        </a:buClr>
        <a:buSzPct val="65000"/>
        <a:buFont typeface="Wingdings" pitchFamily="1" charset="2"/>
        <a:buChar char="n"/>
        <a:defRPr sz="2400">
          <a:solidFill>
            <a:schemeClr val="tx1"/>
          </a:solidFill>
          <a:latin typeface="+mn-lt"/>
          <a:ea typeface="+mn-ea"/>
          <a:cs typeface="+mn-cs"/>
        </a:defRPr>
      </a:lvl1pPr>
      <a:lvl2pPr marL="669925" indent="-325438" algn="l" rtl="0" eaLnBrk="0" fontAlgn="base" hangingPunct="0">
        <a:spcBef>
          <a:spcPct val="20000"/>
        </a:spcBef>
        <a:spcAft>
          <a:spcPct val="0"/>
        </a:spcAft>
        <a:buClr>
          <a:srgbClr val="FF0000"/>
        </a:buClr>
        <a:buSzPct val="60000"/>
        <a:buFont typeface="Wingdings" pitchFamily="1" charset="2"/>
        <a:buChar char="q"/>
        <a:defRPr sz="2200">
          <a:solidFill>
            <a:schemeClr val="tx1"/>
          </a:solidFill>
          <a:latin typeface="+mn-lt"/>
        </a:defRPr>
      </a:lvl2pPr>
      <a:lvl3pPr marL="1022350" indent="-350838" algn="l" rtl="0" eaLnBrk="0" fontAlgn="base" hangingPunct="0">
        <a:spcBef>
          <a:spcPct val="20000"/>
        </a:spcBef>
        <a:spcAft>
          <a:spcPct val="0"/>
        </a:spcAft>
        <a:buClr>
          <a:srgbClr val="FF0000"/>
        </a:buClr>
        <a:buFont typeface="Wingdings" pitchFamily="1" charset="2"/>
        <a:buChar char="n"/>
        <a:defRPr sz="2000">
          <a:solidFill>
            <a:schemeClr val="tx1"/>
          </a:solidFill>
          <a:latin typeface="+mn-lt"/>
        </a:defRPr>
      </a:lvl3pPr>
      <a:lvl4pPr marL="1339850" indent="-315913" algn="l" rtl="0" eaLnBrk="0" fontAlgn="base" hangingPunct="0">
        <a:spcBef>
          <a:spcPct val="20000"/>
        </a:spcBef>
        <a:spcAft>
          <a:spcPct val="0"/>
        </a:spcAft>
        <a:buClr>
          <a:srgbClr val="FF0000"/>
        </a:buClr>
        <a:buFont typeface="Wingdings" pitchFamily="1" charset="2"/>
        <a:buChar char="q"/>
        <a:defRPr>
          <a:solidFill>
            <a:schemeClr val="tx1"/>
          </a:solidFill>
          <a:latin typeface="+mn-lt"/>
        </a:defRPr>
      </a:lvl4pPr>
      <a:lvl5pPr marL="1681163" indent="-339725" algn="l" rtl="0" eaLnBrk="0" fontAlgn="base" hangingPunct="0">
        <a:spcBef>
          <a:spcPct val="20000"/>
        </a:spcBef>
        <a:spcAft>
          <a:spcPct val="0"/>
        </a:spcAft>
        <a:buClr>
          <a:srgbClr val="FF0000"/>
        </a:buClr>
        <a:buFont typeface="Wingdings" pitchFamily="1" charset="2"/>
        <a:buChar char="§"/>
        <a:defRPr>
          <a:solidFill>
            <a:schemeClr val="tx1"/>
          </a:solidFill>
          <a:latin typeface="+mn-lt"/>
        </a:defRPr>
      </a:lvl5pPr>
      <a:lvl6pPr marL="2138363" indent="-339725" algn="l" rtl="0" fontAlgn="base">
        <a:spcBef>
          <a:spcPct val="20000"/>
        </a:spcBef>
        <a:spcAft>
          <a:spcPct val="0"/>
        </a:spcAft>
        <a:buClr>
          <a:srgbClr val="FF0000"/>
        </a:buClr>
        <a:buFont typeface="Wingdings" pitchFamily="2" charset="2"/>
        <a:buChar char="§"/>
        <a:defRPr>
          <a:solidFill>
            <a:schemeClr val="tx1"/>
          </a:solidFill>
          <a:latin typeface="+mn-lt"/>
        </a:defRPr>
      </a:lvl6pPr>
      <a:lvl7pPr marL="2595563" indent="-339725" algn="l" rtl="0" fontAlgn="base">
        <a:spcBef>
          <a:spcPct val="20000"/>
        </a:spcBef>
        <a:spcAft>
          <a:spcPct val="0"/>
        </a:spcAft>
        <a:buClr>
          <a:srgbClr val="FF0000"/>
        </a:buClr>
        <a:buFont typeface="Wingdings" pitchFamily="2" charset="2"/>
        <a:buChar char="§"/>
        <a:defRPr>
          <a:solidFill>
            <a:schemeClr val="tx1"/>
          </a:solidFill>
          <a:latin typeface="+mn-lt"/>
        </a:defRPr>
      </a:lvl7pPr>
      <a:lvl8pPr marL="3052763" indent="-339725" algn="l" rtl="0" fontAlgn="base">
        <a:spcBef>
          <a:spcPct val="20000"/>
        </a:spcBef>
        <a:spcAft>
          <a:spcPct val="0"/>
        </a:spcAft>
        <a:buClr>
          <a:srgbClr val="FF0000"/>
        </a:buClr>
        <a:buFont typeface="Wingdings" pitchFamily="2" charset="2"/>
        <a:buChar char="§"/>
        <a:defRPr>
          <a:solidFill>
            <a:schemeClr val="tx1"/>
          </a:solidFill>
          <a:latin typeface="+mn-lt"/>
        </a:defRPr>
      </a:lvl8pPr>
      <a:lvl9pPr marL="3509963" indent="-339725" algn="l" rtl="0" fontAlgn="base">
        <a:spcBef>
          <a:spcPct val="20000"/>
        </a:spcBef>
        <a:spcAft>
          <a:spcPct val="0"/>
        </a:spcAft>
        <a:buClr>
          <a:srgbClr val="FF0000"/>
        </a:buClr>
        <a:buFont typeface="Wingdings" pitchFamily="2" charset="2"/>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gdpr-info.eu/art-78-gdpr/" TargetMode="External"/><Relationship Id="rId2" Type="http://schemas.openxmlformats.org/officeDocument/2006/relationships/hyperlink" Target="https://gdpr-info.eu/art-77-gdpr/" TargetMode="External"/><Relationship Id="rId1" Type="http://schemas.openxmlformats.org/officeDocument/2006/relationships/slideLayout" Target="../slideLayouts/slideLayout2.xml"/><Relationship Id="rId5" Type="http://schemas.openxmlformats.org/officeDocument/2006/relationships/hyperlink" Target="https://gdpr-info.eu/art-82-gdpr/" TargetMode="External"/><Relationship Id="rId4" Type="http://schemas.openxmlformats.org/officeDocument/2006/relationships/hyperlink" Target="https://gdpr-info.eu/art-79-gdpr/"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heinz.cmu.edu/~acquisti/research.htm"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914400" y="1524000"/>
            <a:ext cx="7623175" cy="3352800"/>
          </a:xfrm>
        </p:spPr>
        <p:txBody>
          <a:bodyPr/>
          <a:lstStyle/>
          <a:p>
            <a:pPr eaLnBrk="1" hangingPunct="1"/>
            <a:r>
              <a:rPr lang="en-US" sz="4600" dirty="0"/>
              <a:t>Standing and Privacy Harms</a:t>
            </a:r>
            <a:br>
              <a:rPr lang="en-US" sz="4600" dirty="0"/>
            </a:br>
            <a:br>
              <a:rPr lang="en-US" sz="4600" dirty="0"/>
            </a:br>
            <a:br>
              <a:rPr lang="en-US" sz="3600" dirty="0"/>
            </a:br>
            <a:r>
              <a:rPr lang="en-US" sz="3600" dirty="0"/>
              <a:t>	Richard Warner</a:t>
            </a:r>
            <a:endParaRPr lang="en-US" sz="4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Circuit Split</a:t>
            </a:r>
          </a:p>
        </p:txBody>
      </p:sp>
      <p:sp>
        <p:nvSpPr>
          <p:cNvPr id="3" name="Content Placeholder 2"/>
          <p:cNvSpPr>
            <a:spLocks noGrp="1"/>
          </p:cNvSpPr>
          <p:nvPr>
            <p:ph idx="1"/>
          </p:nvPr>
        </p:nvSpPr>
        <p:spPr/>
        <p:txBody>
          <a:bodyPr/>
          <a:lstStyle/>
          <a:p>
            <a:r>
              <a:rPr lang="en-US" dirty="0"/>
              <a:t>Ninth Circuit, the District of Columbia, Third, Sixth, and Seventh Circuits</a:t>
            </a:r>
          </a:p>
          <a:p>
            <a:pPr lvl="1"/>
            <a:r>
              <a:rPr lang="en-US" dirty="0"/>
              <a:t>Data breach can create substantial risk of harm sufficient for standing. </a:t>
            </a:r>
          </a:p>
          <a:p>
            <a:r>
              <a:rPr lang="en-US" dirty="0"/>
              <a:t>The First, Second, Fourth, Eighth, and Eleventh Circuits </a:t>
            </a:r>
          </a:p>
          <a:p>
            <a:pPr lvl="1"/>
            <a:r>
              <a:rPr lang="en-US" dirty="0"/>
              <a:t>The fear of future harm as a result of a data breach is too speculative to meet Article III’s standing requirements.</a:t>
            </a:r>
          </a:p>
          <a:p>
            <a:pPr lvl="1"/>
            <a:endParaRPr lang="en-US" dirty="0"/>
          </a:p>
        </p:txBody>
      </p:sp>
    </p:spTree>
    <p:extLst>
      <p:ext uri="{BB962C8B-B14F-4D97-AF65-F5344CB8AC3E}">
        <p14:creationId xmlns:p14="http://schemas.microsoft.com/office/powerpoint/2010/main" val="20349104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1C2244-605F-F6E6-4915-B0755D1EF115}"/>
              </a:ext>
            </a:extLst>
          </p:cNvPr>
          <p:cNvSpPr>
            <a:spLocks noGrp="1"/>
          </p:cNvSpPr>
          <p:nvPr>
            <p:ph type="title"/>
          </p:nvPr>
        </p:nvSpPr>
        <p:spPr>
          <a:xfrm>
            <a:off x="461211" y="157162"/>
            <a:ext cx="8229600" cy="1139825"/>
          </a:xfrm>
        </p:spPr>
        <p:txBody>
          <a:bodyPr/>
          <a:lstStyle/>
          <a:p>
            <a:r>
              <a:rPr lang="pt-BR" sz="4000" b="0" i="1" dirty="0">
                <a:solidFill>
                  <a:srgbClr val="282828"/>
                </a:solidFill>
                <a:effectLst/>
              </a:rPr>
              <a:t>McMorris v. Carlos Lopez &amp; Associates </a:t>
            </a:r>
            <a:br>
              <a:rPr lang="pt-BR" sz="4000" b="0" i="1" dirty="0">
                <a:solidFill>
                  <a:srgbClr val="282828"/>
                </a:solidFill>
                <a:effectLst/>
              </a:rPr>
            </a:br>
            <a:r>
              <a:rPr lang="pt-BR" sz="4000" b="0" i="1" dirty="0">
                <a:solidFill>
                  <a:srgbClr val="282828"/>
                </a:solidFill>
                <a:effectLst/>
              </a:rPr>
              <a:t>(2nd Circuit 2021)</a:t>
            </a:r>
            <a:endParaRPr lang="en-US" sz="4800" dirty="0"/>
          </a:p>
        </p:txBody>
      </p:sp>
      <p:sp>
        <p:nvSpPr>
          <p:cNvPr id="3" name="Content Placeholder 2">
            <a:extLst>
              <a:ext uri="{FF2B5EF4-FFF2-40B4-BE49-F238E27FC236}">
                <a16:creationId xmlns:a16="http://schemas.microsoft.com/office/drawing/2014/main" id="{9A45BBDD-E5C8-D164-C8CE-C0E400F66BC2}"/>
              </a:ext>
            </a:extLst>
          </p:cNvPr>
          <p:cNvSpPr>
            <a:spLocks noGrp="1"/>
          </p:cNvSpPr>
          <p:nvPr>
            <p:ph idx="1"/>
          </p:nvPr>
        </p:nvSpPr>
        <p:spPr/>
        <p:txBody>
          <a:bodyPr/>
          <a:lstStyle/>
          <a:p>
            <a:r>
              <a:rPr lang="en-US" dirty="0"/>
              <a:t>Three factors for standing in “increased risk of harm” cases.</a:t>
            </a:r>
          </a:p>
          <a:p>
            <a:r>
              <a:rPr lang="en-US" dirty="0"/>
              <a:t>(1) whether the plaintiffs’ data has been exposed as the result of a targeted attempt to obtain that data;</a:t>
            </a:r>
          </a:p>
          <a:p>
            <a:r>
              <a:rPr lang="en-US" dirty="0"/>
              <a:t>(2) whether any portion of the [compromised] dataset has already been misused, even if the plaintiffs themselves have not yet experienced identity theft or fraud; and</a:t>
            </a:r>
          </a:p>
          <a:p>
            <a:r>
              <a:rPr lang="en-US" dirty="0"/>
              <a:t>(3) whether the type of data that has been exposed is sensitive such that there is a high risk of identity theft or fraud.</a:t>
            </a:r>
          </a:p>
        </p:txBody>
      </p:sp>
    </p:spTree>
    <p:extLst>
      <p:ext uri="{BB962C8B-B14F-4D97-AF65-F5344CB8AC3E}">
        <p14:creationId xmlns:p14="http://schemas.microsoft.com/office/powerpoint/2010/main" val="9340516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6938A-A825-7514-B34D-426DA0CE9766}"/>
              </a:ext>
            </a:extLst>
          </p:cNvPr>
          <p:cNvSpPr>
            <a:spLocks noGrp="1"/>
          </p:cNvSpPr>
          <p:nvPr>
            <p:ph type="title"/>
          </p:nvPr>
        </p:nvSpPr>
        <p:spPr/>
        <p:txBody>
          <a:bodyPr/>
          <a:lstStyle/>
          <a:p>
            <a:r>
              <a:rPr lang="en-US" dirty="0"/>
              <a:t>A Compromise With . . .</a:t>
            </a:r>
          </a:p>
        </p:txBody>
      </p:sp>
      <p:sp>
        <p:nvSpPr>
          <p:cNvPr id="3" name="Content Placeholder 2">
            <a:extLst>
              <a:ext uri="{FF2B5EF4-FFF2-40B4-BE49-F238E27FC236}">
                <a16:creationId xmlns:a16="http://schemas.microsoft.com/office/drawing/2014/main" id="{9CEAA59F-A90A-E662-6961-CA86182C24D3}"/>
              </a:ext>
            </a:extLst>
          </p:cNvPr>
          <p:cNvSpPr>
            <a:spLocks noGrp="1"/>
          </p:cNvSpPr>
          <p:nvPr>
            <p:ph idx="1"/>
          </p:nvPr>
        </p:nvSpPr>
        <p:spPr/>
        <p:txBody>
          <a:bodyPr/>
          <a:lstStyle/>
          <a:p>
            <a:r>
              <a:rPr lang="en-US" i="1" dirty="0" err="1"/>
              <a:t>Remijas</a:t>
            </a:r>
            <a:r>
              <a:rPr lang="en-US" i="1" dirty="0"/>
              <a:t>: </a:t>
            </a:r>
            <a:r>
              <a:rPr lang="en-US" sz="2400" dirty="0"/>
              <a:t>“Why else would hackers break into a ... database and steal consumers’ private information? Presumably, the purpose of the hack is, sooner or later, to make fraudulent charges or assume those consumers’ identities.” </a:t>
            </a:r>
            <a:endParaRPr lang="en-US" sz="2800" dirty="0"/>
          </a:p>
          <a:p>
            <a:endParaRPr lang="en-US" dirty="0"/>
          </a:p>
        </p:txBody>
      </p:sp>
    </p:spTree>
    <p:extLst>
      <p:ext uri="{BB962C8B-B14F-4D97-AF65-F5344CB8AC3E}">
        <p14:creationId xmlns:p14="http://schemas.microsoft.com/office/powerpoint/2010/main" val="20248901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GDPR Private Right of Action</a:t>
            </a:r>
          </a:p>
        </p:txBody>
      </p:sp>
      <p:sp>
        <p:nvSpPr>
          <p:cNvPr id="3" name="Content Placeholder 2"/>
          <p:cNvSpPr>
            <a:spLocks noGrp="1"/>
          </p:cNvSpPr>
          <p:nvPr>
            <p:ph idx="1"/>
          </p:nvPr>
        </p:nvSpPr>
        <p:spPr>
          <a:xfrm>
            <a:off x="457200" y="1391512"/>
            <a:ext cx="8229600" cy="4530725"/>
          </a:xfrm>
        </p:spPr>
        <p:txBody>
          <a:bodyPr/>
          <a:lstStyle/>
          <a:p>
            <a:r>
              <a:rPr lang="en-US" dirty="0"/>
              <a:t>Article 82: </a:t>
            </a:r>
          </a:p>
          <a:p>
            <a:pPr lvl="1"/>
            <a:r>
              <a:rPr lang="en-US" dirty="0"/>
              <a:t>1. Any person who has suffered material </a:t>
            </a:r>
            <a:r>
              <a:rPr lang="en-US" b="1" dirty="0"/>
              <a:t>or non-material </a:t>
            </a:r>
            <a:r>
              <a:rPr lang="en-US" dirty="0"/>
              <a:t>damage as a result of an infringement of this Regulation shall have the right to receive compensation from the controller or processor for the damage suffered.</a:t>
            </a:r>
          </a:p>
          <a:p>
            <a:pPr lvl="1"/>
            <a:r>
              <a:rPr lang="en-US" dirty="0"/>
              <a:t>2. Any controller involved in processing shall be liable for the damage caused by processing which infringes this Regulation. A processor shall be liable for the damage caused by processing only where it has not complied with obligations of this Regulation specifically directed to processors or where it has acted outside or contrary to lawful instructions of the controller. </a:t>
            </a:r>
          </a:p>
        </p:txBody>
      </p:sp>
    </p:spTree>
    <p:extLst>
      <p:ext uri="{BB962C8B-B14F-4D97-AF65-F5344CB8AC3E}">
        <p14:creationId xmlns:p14="http://schemas.microsoft.com/office/powerpoint/2010/main" val="2926967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Article 80(1)</a:t>
            </a:r>
          </a:p>
        </p:txBody>
      </p:sp>
      <p:sp>
        <p:nvSpPr>
          <p:cNvPr id="3" name="Content Placeholder 2"/>
          <p:cNvSpPr>
            <a:spLocks noGrp="1"/>
          </p:cNvSpPr>
          <p:nvPr>
            <p:ph idx="1"/>
          </p:nvPr>
        </p:nvSpPr>
        <p:spPr/>
        <p:txBody>
          <a:bodyPr/>
          <a:lstStyle/>
          <a:p>
            <a:r>
              <a:rPr lang="en-US" dirty="0"/>
              <a:t>The data subject shall have the right to mandate a not-for-profit body, </a:t>
            </a:r>
            <a:r>
              <a:rPr lang="en-US" dirty="0" err="1"/>
              <a:t>organisation</a:t>
            </a:r>
            <a:r>
              <a:rPr lang="en-US" dirty="0"/>
              <a:t> or association . . </a:t>
            </a:r>
            <a:r>
              <a:rPr lang="en-US"/>
              <a:t>.  to </a:t>
            </a:r>
            <a:r>
              <a:rPr lang="en-US" dirty="0"/>
              <a:t>lodge the complaint on his or her behalf, to exercise the rights referred to in </a:t>
            </a:r>
            <a:r>
              <a:rPr lang="en-US" dirty="0">
                <a:hlinkClick r:id="rId2"/>
              </a:rPr>
              <a:t>Articles 77</a:t>
            </a:r>
            <a:r>
              <a:rPr lang="en-US" dirty="0"/>
              <a:t>, </a:t>
            </a:r>
            <a:r>
              <a:rPr lang="en-US" dirty="0">
                <a:hlinkClick r:id="rId3"/>
              </a:rPr>
              <a:t>78</a:t>
            </a:r>
            <a:r>
              <a:rPr lang="en-US" dirty="0"/>
              <a:t> and </a:t>
            </a:r>
            <a:r>
              <a:rPr lang="en-US" dirty="0">
                <a:hlinkClick r:id="rId4"/>
              </a:rPr>
              <a:t>79</a:t>
            </a:r>
            <a:r>
              <a:rPr lang="en-US" dirty="0"/>
              <a:t> on his or her behalf, and to exercise the right to receive compensation referred to in </a:t>
            </a:r>
            <a:r>
              <a:rPr lang="en-US" dirty="0">
                <a:hlinkClick r:id="rId5"/>
              </a:rPr>
              <a:t>Article 82</a:t>
            </a:r>
            <a:r>
              <a:rPr lang="en-US" dirty="0"/>
              <a:t> on his or her behalf where provided for by Member State law.</a:t>
            </a:r>
          </a:p>
        </p:txBody>
      </p:sp>
    </p:spTree>
    <p:extLst>
      <p:ext uri="{BB962C8B-B14F-4D97-AF65-F5344CB8AC3E}">
        <p14:creationId xmlns:p14="http://schemas.microsoft.com/office/powerpoint/2010/main" val="13504942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First Case</a:t>
            </a:r>
          </a:p>
        </p:txBody>
      </p:sp>
      <p:sp>
        <p:nvSpPr>
          <p:cNvPr id="3" name="Content Placeholder 2"/>
          <p:cNvSpPr>
            <a:spLocks noGrp="1"/>
          </p:cNvSpPr>
          <p:nvPr>
            <p:ph idx="1"/>
          </p:nvPr>
        </p:nvSpPr>
        <p:spPr>
          <a:xfrm>
            <a:off x="446314" y="1676400"/>
            <a:ext cx="8229600" cy="4530725"/>
          </a:xfrm>
        </p:spPr>
        <p:txBody>
          <a:bodyPr/>
          <a:lstStyle/>
          <a:p>
            <a:r>
              <a:rPr lang="en-US" dirty="0"/>
              <a:t>A decision by the Local Court (</a:t>
            </a:r>
            <a:r>
              <a:rPr lang="en-US" i="1" dirty="0" err="1"/>
              <a:t>Amtsgericht</a:t>
            </a:r>
            <a:r>
              <a:rPr lang="en-US" dirty="0"/>
              <a:t>) </a:t>
            </a:r>
            <a:r>
              <a:rPr lang="en-US" dirty="0" err="1"/>
              <a:t>Diez</a:t>
            </a:r>
            <a:r>
              <a:rPr lang="en-US" dirty="0"/>
              <a:t> , 7 November 18, case number 8 C 130/18.</a:t>
            </a:r>
          </a:p>
          <a:p>
            <a:r>
              <a:rPr lang="en-US" dirty="0"/>
              <a:t>The plaintiff received a single email from the defendant.</a:t>
            </a:r>
          </a:p>
          <a:p>
            <a:pPr lvl="1"/>
            <a:r>
              <a:rPr lang="en-US" dirty="0"/>
              <a:t>The email requested consent to receiving a newsletter. </a:t>
            </a:r>
          </a:p>
          <a:p>
            <a:pPr lvl="1"/>
            <a:r>
              <a:rPr lang="en-US" dirty="0"/>
              <a:t>This is spam under the GDPR</a:t>
            </a:r>
          </a:p>
          <a:p>
            <a:pPr lvl="2"/>
            <a:r>
              <a:rPr lang="en-US" dirty="0"/>
              <a:t>Not in the US. </a:t>
            </a:r>
          </a:p>
          <a:p>
            <a:r>
              <a:rPr lang="en-US" dirty="0"/>
              <a:t>The plaintiff claimed immaterial damages of € 500. </a:t>
            </a:r>
          </a:p>
          <a:p>
            <a:r>
              <a:rPr lang="en-US" dirty="0"/>
              <a:t>The court dismissed the case because the plaintiff had already accepted the defendant’s payment of €50 in compensation. </a:t>
            </a:r>
          </a:p>
          <a:p>
            <a:endParaRPr lang="en-US" dirty="0"/>
          </a:p>
        </p:txBody>
      </p:sp>
    </p:spTree>
    <p:extLst>
      <p:ext uri="{BB962C8B-B14F-4D97-AF65-F5344CB8AC3E}">
        <p14:creationId xmlns:p14="http://schemas.microsoft.com/office/powerpoint/2010/main" val="3289128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Two Points</a:t>
            </a:r>
          </a:p>
        </p:txBody>
      </p:sp>
      <p:sp>
        <p:nvSpPr>
          <p:cNvPr id="3" name="Content Placeholder 2"/>
          <p:cNvSpPr>
            <a:spLocks noGrp="1"/>
          </p:cNvSpPr>
          <p:nvPr>
            <p:ph idx="1"/>
          </p:nvPr>
        </p:nvSpPr>
        <p:spPr/>
        <p:txBody>
          <a:bodyPr/>
          <a:lstStyle/>
          <a:p>
            <a:r>
              <a:rPr lang="en-US" sz="2600" dirty="0"/>
              <a:t>What counts as immaterial damage? </a:t>
            </a:r>
          </a:p>
          <a:p>
            <a:pPr lvl="1"/>
            <a:r>
              <a:rPr lang="en-US" sz="2400" dirty="0"/>
              <a:t>Something like the US privacy torts?</a:t>
            </a:r>
          </a:p>
          <a:p>
            <a:pPr lvl="2"/>
            <a:r>
              <a:rPr lang="en-US" sz="2400" dirty="0"/>
              <a:t>US: Highly offensive to a reasonable person</a:t>
            </a:r>
          </a:p>
          <a:p>
            <a:pPr lvl="2"/>
            <a:r>
              <a:rPr lang="en-US" sz="2400" dirty="0"/>
              <a:t>In EU talk: </a:t>
            </a:r>
            <a:r>
              <a:rPr lang="en-US" sz="2200" dirty="0"/>
              <a:t>an objectively comprehensible impairment of personal rights of significant weight.</a:t>
            </a:r>
          </a:p>
          <a:p>
            <a:r>
              <a:rPr lang="en-US" sz="2600" dirty="0"/>
              <a:t>Is €50 reasonable compensation for the email in the </a:t>
            </a:r>
            <a:r>
              <a:rPr lang="en-US" sz="2600" dirty="0" err="1"/>
              <a:t>Diez</a:t>
            </a:r>
            <a:r>
              <a:rPr lang="en-US" sz="2600" dirty="0"/>
              <a:t> case?</a:t>
            </a:r>
          </a:p>
          <a:p>
            <a:pPr lvl="1"/>
            <a:r>
              <a:rPr lang="en-US" sz="2400" dirty="0"/>
              <a:t>If so, total compensation for a large data breach could be very high: €50 times the number of data subjects affected. </a:t>
            </a:r>
          </a:p>
        </p:txBody>
      </p:sp>
    </p:spTree>
    <p:extLst>
      <p:ext uri="{BB962C8B-B14F-4D97-AF65-F5344CB8AC3E}">
        <p14:creationId xmlns:p14="http://schemas.microsoft.com/office/powerpoint/2010/main" val="42709396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Cases</a:t>
            </a:r>
          </a:p>
        </p:txBody>
      </p:sp>
      <p:sp>
        <p:nvSpPr>
          <p:cNvPr id="3" name="Content Placeholder 2"/>
          <p:cNvSpPr>
            <a:spLocks noGrp="1"/>
          </p:cNvSpPr>
          <p:nvPr>
            <p:ph idx="1"/>
          </p:nvPr>
        </p:nvSpPr>
        <p:spPr/>
        <p:txBody>
          <a:bodyPr/>
          <a:lstStyle/>
          <a:p>
            <a:r>
              <a:rPr lang="en-US" dirty="0"/>
              <a:t>11 March 2019 (</a:t>
            </a:r>
            <a:r>
              <a:rPr lang="en-US" dirty="0" err="1"/>
              <a:t>Amtsgericht</a:t>
            </a:r>
            <a:r>
              <a:rPr lang="en-US" dirty="0"/>
              <a:t> Bochum, 11-03-2019, 65 C 485/18): no claim for a misdirected email.</a:t>
            </a:r>
          </a:p>
          <a:p>
            <a:r>
              <a:rPr lang="en-US" dirty="0"/>
              <a:t>May 2019  (</a:t>
            </a:r>
            <a:r>
              <a:rPr lang="en-US" dirty="0" err="1"/>
              <a:t>Rechtbank</a:t>
            </a:r>
            <a:r>
              <a:rPr lang="en-US" dirty="0"/>
              <a:t> </a:t>
            </a:r>
            <a:r>
              <a:rPr lang="en-US" dirty="0" err="1"/>
              <a:t>Overijssel</a:t>
            </a:r>
            <a:r>
              <a:rPr lang="en-US" dirty="0"/>
              <a:t>; 28-05-2019; AK_18_2047): the misuse of the data was sufficient to justify non-material damages.</a:t>
            </a:r>
          </a:p>
          <a:p>
            <a:r>
              <a:rPr lang="en-US" dirty="0"/>
              <a:t>11 June 2019 (</a:t>
            </a:r>
            <a:r>
              <a:rPr lang="en-US" dirty="0" err="1"/>
              <a:t>Oberlandesgericht</a:t>
            </a:r>
            <a:r>
              <a:rPr lang="en-US" dirty="0"/>
              <a:t> Dresden, 4. </a:t>
            </a:r>
            <a:r>
              <a:rPr lang="en-US" dirty="0" err="1"/>
              <a:t>Zivilsenat</a:t>
            </a:r>
            <a:r>
              <a:rPr lang="en-US" dirty="0"/>
              <a:t>, </a:t>
            </a:r>
            <a:r>
              <a:rPr lang="en-US" dirty="0" err="1"/>
              <a:t>Beschluss</a:t>
            </a:r>
            <a:r>
              <a:rPr lang="en-US" dirty="0"/>
              <a:t> </a:t>
            </a:r>
            <a:r>
              <a:rPr lang="en-US" dirty="0" err="1"/>
              <a:t>vom</a:t>
            </a:r>
            <a:r>
              <a:rPr lang="en-US" dirty="0"/>
              <a:t> 11-06-2019, Az.: 4 U 760/19): minor loss did not give rise to any claim for non-material damages pursuant to Article 82; </a:t>
            </a:r>
          </a:p>
          <a:p>
            <a:r>
              <a:rPr lang="en-US" dirty="0"/>
              <a:t>2 August 2019 (</a:t>
            </a:r>
            <a:r>
              <a:rPr lang="en-US" dirty="0" err="1"/>
              <a:t>Landgericht</a:t>
            </a:r>
            <a:r>
              <a:rPr lang="en-US" dirty="0"/>
              <a:t> Karlsruhe; 02-08-2019; 8 O 26/19): a mere violation of the GDPR not compensable under Article 82. </a:t>
            </a:r>
          </a:p>
          <a:p>
            <a:pPr marL="0" indent="0">
              <a:buNone/>
            </a:pPr>
            <a:endParaRPr lang="en-US" dirty="0"/>
          </a:p>
        </p:txBody>
      </p:sp>
    </p:spTree>
    <p:extLst>
      <p:ext uri="{BB962C8B-B14F-4D97-AF65-F5344CB8AC3E}">
        <p14:creationId xmlns:p14="http://schemas.microsoft.com/office/powerpoint/2010/main" val="21714484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Cases</a:t>
            </a:r>
          </a:p>
        </p:txBody>
      </p:sp>
      <p:sp>
        <p:nvSpPr>
          <p:cNvPr id="3" name="Content Placeholder 2"/>
          <p:cNvSpPr>
            <a:spLocks noGrp="1"/>
          </p:cNvSpPr>
          <p:nvPr>
            <p:ph idx="1"/>
          </p:nvPr>
        </p:nvSpPr>
        <p:spPr/>
        <p:txBody>
          <a:bodyPr/>
          <a:lstStyle/>
          <a:p>
            <a:r>
              <a:rPr lang="en-US" dirty="0"/>
              <a:t>2 September 2019 (</a:t>
            </a:r>
            <a:r>
              <a:rPr lang="en-US" dirty="0" err="1"/>
              <a:t>Rechtbank</a:t>
            </a:r>
            <a:r>
              <a:rPr lang="en-US" dirty="0"/>
              <a:t> Amsterdam; 02-09-2019; 7560515 CV EXPL 19-4611) the Administrative District Court of Amsterdam in the Netherlands awarded damages of €250 to plaintiff for non-material damages pursuant to Article 82 GDPR and Article 6:106 of the Dutch Civil Code;</a:t>
            </a:r>
          </a:p>
          <a:p>
            <a:r>
              <a:rPr lang="en-US" dirty="0"/>
              <a:t>15 January 2020 (</a:t>
            </a:r>
            <a:r>
              <a:rPr lang="en-US" dirty="0" err="1"/>
              <a:t>Rechtbank</a:t>
            </a:r>
            <a:r>
              <a:rPr lang="en-US" dirty="0"/>
              <a:t> Noord-Nederland; 15-01-2020; C / 18 / 189406 / HA ZA 19-6): The mere fact that the damage cannot be specified precisely and may be small not grounds for rejecting a claim. </a:t>
            </a:r>
          </a:p>
        </p:txBody>
      </p:sp>
    </p:spTree>
    <p:extLst>
      <p:ext uri="{BB962C8B-B14F-4D97-AF65-F5344CB8AC3E}">
        <p14:creationId xmlns:p14="http://schemas.microsoft.com/office/powerpoint/2010/main" val="36359021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Cases</a:t>
            </a:r>
          </a:p>
        </p:txBody>
      </p:sp>
      <p:sp>
        <p:nvSpPr>
          <p:cNvPr id="3" name="Content Placeholder 2"/>
          <p:cNvSpPr>
            <a:spLocks noGrp="1"/>
          </p:cNvSpPr>
          <p:nvPr>
            <p:ph idx="1"/>
          </p:nvPr>
        </p:nvSpPr>
        <p:spPr/>
        <p:txBody>
          <a:bodyPr/>
          <a:lstStyle/>
          <a:p>
            <a:r>
              <a:rPr lang="en-US" dirty="0"/>
              <a:t>13 February 2020  (</a:t>
            </a:r>
            <a:r>
              <a:rPr lang="en-US" dirty="0" err="1"/>
              <a:t>Oberlandesgericht</a:t>
            </a:r>
            <a:r>
              <a:rPr lang="en-US" dirty="0"/>
              <a:t> Innsbruck; 13-02-2020: reversed an award of €800 in non-material damages for unlawful processing of sensitive personal data relating to political opinion. </a:t>
            </a:r>
          </a:p>
          <a:p>
            <a:r>
              <a:rPr lang="en-US" dirty="0"/>
              <a:t>On 14 August 2019, (</a:t>
            </a:r>
            <a:r>
              <a:rPr lang="en-US" dirty="0" err="1"/>
              <a:t>Landesgericht</a:t>
            </a:r>
            <a:r>
              <a:rPr lang="en-US" dirty="0"/>
              <a:t> </a:t>
            </a:r>
            <a:r>
              <a:rPr lang="en-US" dirty="0" err="1"/>
              <a:t>Feldkirch</a:t>
            </a:r>
            <a:r>
              <a:rPr lang="en-US" dirty="0"/>
              <a:t>: the plaintiff must feel impaired or distressed to recover for non-material damages: “A data protection violation must in any case intervene in the emotional sphere of the victim, … a minimum level of personal impairment will have to be required for the existence of non-material damage”.</a:t>
            </a:r>
          </a:p>
          <a:p>
            <a:endParaRPr lang="en-US" dirty="0"/>
          </a:p>
          <a:p>
            <a:endParaRPr lang="en-US" dirty="0"/>
          </a:p>
        </p:txBody>
      </p:sp>
    </p:spTree>
    <p:extLst>
      <p:ext uri="{BB962C8B-B14F-4D97-AF65-F5344CB8AC3E}">
        <p14:creationId xmlns:p14="http://schemas.microsoft.com/office/powerpoint/2010/main" val="37280221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Lawsuits for Loss of Privacy</a:t>
            </a:r>
          </a:p>
        </p:txBody>
      </p:sp>
      <p:sp>
        <p:nvSpPr>
          <p:cNvPr id="3" name="Content Placeholder 2"/>
          <p:cNvSpPr>
            <a:spLocks noGrp="1"/>
          </p:cNvSpPr>
          <p:nvPr>
            <p:ph idx="1"/>
          </p:nvPr>
        </p:nvSpPr>
        <p:spPr/>
        <p:txBody>
          <a:bodyPr/>
          <a:lstStyle/>
          <a:p>
            <a:r>
              <a:rPr lang="en-US" sz="2800" dirty="0"/>
              <a:t>To sue someone in the US, you have to have </a:t>
            </a:r>
            <a:r>
              <a:rPr lang="en-US" sz="2800" i="1" dirty="0"/>
              <a:t>standing</a:t>
            </a:r>
            <a:r>
              <a:rPr lang="en-US" sz="2800" dirty="0"/>
              <a:t> to show that you are legally entitled to pursue a lawsuit against that person. </a:t>
            </a:r>
          </a:p>
          <a:p>
            <a:pPr lvl="1"/>
            <a:r>
              <a:rPr lang="en-US" sz="2400" dirty="0"/>
              <a:t>You have to show you are entitled to stand before the court. </a:t>
            </a:r>
          </a:p>
          <a:p>
            <a:pPr lvl="1"/>
            <a:r>
              <a:rPr lang="en-US" sz="2400" dirty="0"/>
              <a:t>You can’t just sue for </a:t>
            </a:r>
            <a:r>
              <a:rPr lang="en-US" sz="2400" i="1" dirty="0"/>
              <a:t>any</a:t>
            </a:r>
            <a:r>
              <a:rPr lang="en-US" sz="2400" dirty="0"/>
              <a:t> reason. </a:t>
            </a:r>
          </a:p>
          <a:p>
            <a:r>
              <a:rPr lang="en-US" sz="2600" dirty="0"/>
              <a:t>Loss of privacy lawsuits have problems with standing because of the nature of the privacy harm involved.</a:t>
            </a:r>
          </a:p>
          <a:p>
            <a:pPr lvl="1"/>
            <a:endParaRPr lang="en-US" dirty="0"/>
          </a:p>
        </p:txBody>
      </p:sp>
    </p:spTree>
    <p:extLst>
      <p:ext uri="{BB962C8B-B14F-4D97-AF65-F5344CB8AC3E}">
        <p14:creationId xmlns:p14="http://schemas.microsoft.com/office/powerpoint/2010/main" val="34004209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Hypothetical Harms</a:t>
            </a:r>
          </a:p>
        </p:txBody>
      </p:sp>
      <p:sp>
        <p:nvSpPr>
          <p:cNvPr id="15363" name="Content Placeholder 2"/>
          <p:cNvSpPr>
            <a:spLocks noGrp="1"/>
          </p:cNvSpPr>
          <p:nvPr>
            <p:ph idx="1"/>
          </p:nvPr>
        </p:nvSpPr>
        <p:spPr/>
        <p:txBody>
          <a:bodyPr/>
          <a:lstStyle/>
          <a:p>
            <a:pPr marL="0" indent="0" eaLnBrk="1" hangingPunct="1">
              <a:spcBef>
                <a:spcPct val="0"/>
              </a:spcBef>
            </a:pPr>
            <a:r>
              <a:rPr lang="en-US" sz="3000" dirty="0"/>
              <a:t> Increased risk of harm is the most common result of a data breach. </a:t>
            </a:r>
          </a:p>
          <a:p>
            <a:pPr marL="0" indent="0" eaLnBrk="1" hangingPunct="1">
              <a:spcBef>
                <a:spcPct val="0"/>
              </a:spcBef>
              <a:buNone/>
            </a:pPr>
            <a:endParaRPr lang="en-US" sz="3000" dirty="0"/>
          </a:p>
          <a:p>
            <a:pPr marL="327025" lvl="1" indent="0" eaLnBrk="1" hangingPunct="1">
              <a:spcBef>
                <a:spcPct val="0"/>
              </a:spcBef>
            </a:pPr>
            <a:r>
              <a:rPr lang="en-US" sz="3000" dirty="0"/>
              <a:t>"The probability of becoming a victim to identity theft as a result of a data breach is very low, around only 2%.“</a:t>
            </a:r>
          </a:p>
          <a:p>
            <a:pPr marL="1260158" lvl="4" indent="0">
              <a:spcBef>
                <a:spcPct val="0"/>
              </a:spcBef>
            </a:pPr>
            <a:r>
              <a:rPr lang="en-US" dirty="0"/>
              <a:t>Romanosky, Telang, Acquisti, </a:t>
            </a:r>
            <a:r>
              <a:rPr lang="en-US" i="1" dirty="0"/>
              <a:t>Do Data Breach Disclosure Laws Reduce Identity Theft?, </a:t>
            </a:r>
            <a:r>
              <a:rPr lang="en-US" dirty="0">
                <a:hlinkClick r:id="rId3"/>
              </a:rPr>
              <a:t>www.heinz.cmu.edu/~acquisti/research.htm</a:t>
            </a:r>
            <a:r>
              <a:rPr lang="en-US" dirty="0"/>
              <a:t>.</a:t>
            </a:r>
          </a:p>
          <a:p>
            <a:pPr marL="1260158" lvl="4" indent="0">
              <a:spcBef>
                <a:spcPct val="0"/>
              </a:spcBef>
              <a:buNone/>
            </a:pPr>
            <a:endParaRPr lang="en-US" dirty="0"/>
          </a:p>
          <a:p>
            <a:pPr marL="248920" lvl="1" indent="0">
              <a:spcBef>
                <a:spcPct val="0"/>
              </a:spcBef>
            </a:pPr>
            <a:r>
              <a:rPr lang="en-US" dirty="0"/>
              <a:t> </a:t>
            </a:r>
            <a:r>
              <a:rPr lang="en-US" sz="3000" dirty="0"/>
              <a:t>More recent estimate: 4%</a:t>
            </a:r>
          </a:p>
        </p:txBody>
      </p:sp>
    </p:spTree>
    <p:extLst>
      <p:ext uri="{BB962C8B-B14F-4D97-AF65-F5344CB8AC3E}">
        <p14:creationId xmlns:p14="http://schemas.microsoft.com/office/powerpoint/2010/main" val="29658310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t>Standing and Hypothetical Harm</a:t>
            </a:r>
          </a:p>
        </p:txBody>
      </p:sp>
      <p:sp>
        <p:nvSpPr>
          <p:cNvPr id="16387" name="Content Placeholder 2"/>
          <p:cNvSpPr>
            <a:spLocks noGrp="1"/>
          </p:cNvSpPr>
          <p:nvPr>
            <p:ph idx="1"/>
          </p:nvPr>
        </p:nvSpPr>
        <p:spPr>
          <a:xfrm>
            <a:off x="457200" y="1447800"/>
            <a:ext cx="8229600" cy="4876800"/>
          </a:xfrm>
        </p:spPr>
        <p:txBody>
          <a:bodyPr>
            <a:normAutofit/>
          </a:bodyPr>
          <a:lstStyle/>
          <a:p>
            <a:pPr eaLnBrk="1" hangingPunct="1"/>
            <a:r>
              <a:rPr lang="en-US" sz="2800" dirty="0"/>
              <a:t>Article III, § 2 of the Constitution limits jurisdiction “cases or controversies.”</a:t>
            </a:r>
          </a:p>
          <a:p>
            <a:pPr eaLnBrk="1" hangingPunct="1"/>
            <a:r>
              <a:rPr lang="en-US" sz="2800" dirty="0"/>
              <a:t>This requires an invasion of a legally protected interest that is </a:t>
            </a:r>
          </a:p>
          <a:p>
            <a:pPr lvl="1" eaLnBrk="1" hangingPunct="1"/>
            <a:r>
              <a:rPr lang="en-US" sz="2800" dirty="0"/>
              <a:t>(a) concrete and particularized, and</a:t>
            </a:r>
            <a:r>
              <a:rPr lang="en-US" dirty="0"/>
              <a:t> </a:t>
            </a:r>
          </a:p>
          <a:p>
            <a:pPr lvl="1" eaLnBrk="1" hangingPunct="1"/>
            <a:r>
              <a:rPr lang="en-US" sz="2400" dirty="0"/>
              <a:t>(b) </a:t>
            </a:r>
            <a:r>
              <a:rPr lang="en-US" sz="2800" dirty="0"/>
              <a:t>actual or imminent, not conjectural or hypothetical.</a:t>
            </a:r>
          </a:p>
          <a:p>
            <a:pPr lvl="2"/>
            <a:r>
              <a:rPr lang="en-US" sz="2400" i="1" dirty="0"/>
              <a:t>Clapper v. Amnesty Intl. USA.  </a:t>
            </a:r>
          </a:p>
          <a:p>
            <a:pPr lvl="3"/>
            <a:r>
              <a:rPr lang="en-US" sz="2000" dirty="0"/>
              <a:t>568 U.S. 398 (2013).  </a:t>
            </a:r>
          </a:p>
          <a:p>
            <a:pPr lvl="1" eaLnBrk="1" hangingPunct="1"/>
            <a:endParaRPr lang="en-US" sz="2800" b="1" dirty="0"/>
          </a:p>
        </p:txBody>
      </p:sp>
    </p:spTree>
    <p:extLst>
      <p:ext uri="{BB962C8B-B14F-4D97-AF65-F5344CB8AC3E}">
        <p14:creationId xmlns:p14="http://schemas.microsoft.com/office/powerpoint/2010/main" val="7823923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Two Rationales</a:t>
            </a:r>
          </a:p>
        </p:txBody>
      </p:sp>
      <p:sp>
        <p:nvSpPr>
          <p:cNvPr id="3" name="Content Placeholder 2"/>
          <p:cNvSpPr>
            <a:spLocks noGrp="1"/>
          </p:cNvSpPr>
          <p:nvPr>
            <p:ph idx="1"/>
          </p:nvPr>
        </p:nvSpPr>
        <p:spPr/>
        <p:txBody>
          <a:bodyPr/>
          <a:lstStyle/>
          <a:p>
            <a:r>
              <a:rPr lang="en-US" sz="3000" dirty="0"/>
              <a:t>The separation of powers.</a:t>
            </a:r>
          </a:p>
          <a:p>
            <a:pPr lvl="1"/>
            <a:r>
              <a:rPr lang="en-US" sz="3000" dirty="0"/>
              <a:t>Courts should not make policy decisions reserved to legislatures. </a:t>
            </a:r>
          </a:p>
          <a:p>
            <a:r>
              <a:rPr lang="en-US" sz="3000" dirty="0"/>
              <a:t>The focus on concrete cases means questions are presented “in a concrete factual context conducive to a realistic appreciation of the consequences of judicial action.” 	</a:t>
            </a:r>
          </a:p>
          <a:p>
            <a:pPr lvl="2"/>
            <a:r>
              <a:rPr lang="en-US" sz="2000" dirty="0"/>
              <a:t>Quoting Breyer’s dissent in </a:t>
            </a:r>
            <a:r>
              <a:rPr lang="en-US" sz="2000" i="1" dirty="0"/>
              <a:t>Clapper</a:t>
            </a:r>
            <a:r>
              <a:rPr lang="en-US" sz="2000" dirty="0"/>
              <a:t>.</a:t>
            </a:r>
          </a:p>
          <a:p>
            <a:endParaRPr lang="en-US" dirty="0"/>
          </a:p>
        </p:txBody>
      </p:sp>
    </p:spTree>
    <p:extLst>
      <p:ext uri="{BB962C8B-B14F-4D97-AF65-F5344CB8AC3E}">
        <p14:creationId xmlns:p14="http://schemas.microsoft.com/office/powerpoint/2010/main" val="6757206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err="1"/>
              <a:t>Remijas</a:t>
            </a:r>
            <a:r>
              <a:rPr lang="en-US" i="1" dirty="0"/>
              <a:t> v. Neiman Marcus Group (7</a:t>
            </a:r>
            <a:r>
              <a:rPr lang="en-US" i="1" baseline="30000" dirty="0"/>
              <a:t>th</a:t>
            </a:r>
            <a:r>
              <a:rPr lang="en-US" i="1" dirty="0"/>
              <a:t> Circuit 2015)</a:t>
            </a:r>
          </a:p>
        </p:txBody>
      </p:sp>
      <p:sp>
        <p:nvSpPr>
          <p:cNvPr id="3" name="Content Placeholder 2"/>
          <p:cNvSpPr>
            <a:spLocks noGrp="1"/>
          </p:cNvSpPr>
          <p:nvPr>
            <p:ph idx="1"/>
          </p:nvPr>
        </p:nvSpPr>
        <p:spPr/>
        <p:txBody>
          <a:bodyPr/>
          <a:lstStyle/>
          <a:p>
            <a:r>
              <a:rPr lang="en-US" sz="3000" dirty="0"/>
              <a:t>Hackers attacked Neiman Marcus.</a:t>
            </a:r>
          </a:p>
          <a:p>
            <a:r>
              <a:rPr lang="en-US" sz="3000" dirty="0"/>
              <a:t>Information 350,000 cards compromised.</a:t>
            </a:r>
          </a:p>
          <a:p>
            <a:r>
              <a:rPr lang="en-US" sz="3000" dirty="0"/>
              <a:t>Customers sued on various invasion of privacy theories.</a:t>
            </a:r>
          </a:p>
          <a:p>
            <a:r>
              <a:rPr lang="en-US" sz="3000" dirty="0"/>
              <a:t>Do they have standing?</a:t>
            </a:r>
          </a:p>
        </p:txBody>
      </p:sp>
    </p:spTree>
    <p:extLst>
      <p:ext uri="{BB962C8B-B14F-4D97-AF65-F5344CB8AC3E}">
        <p14:creationId xmlns:p14="http://schemas.microsoft.com/office/powerpoint/2010/main" val="25450467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Concrete Harm</a:t>
            </a:r>
          </a:p>
        </p:txBody>
      </p:sp>
      <p:sp>
        <p:nvSpPr>
          <p:cNvPr id="3" name="Content Placeholder 2"/>
          <p:cNvSpPr>
            <a:spLocks noGrp="1"/>
          </p:cNvSpPr>
          <p:nvPr>
            <p:ph idx="1"/>
          </p:nvPr>
        </p:nvSpPr>
        <p:spPr/>
        <p:txBody>
          <a:bodyPr/>
          <a:lstStyle/>
          <a:p>
            <a:r>
              <a:rPr lang="en-US" sz="3200" dirty="0"/>
              <a:t>Identity theft, credit card fraud.</a:t>
            </a:r>
          </a:p>
          <a:p>
            <a:r>
              <a:rPr lang="en-US" sz="3200"/>
              <a:t>The tutorial covers concrete harms, and I leave that topic to the tutorial. </a:t>
            </a:r>
          </a:p>
          <a:p>
            <a:pPr marL="0" indent="0">
              <a:buNone/>
            </a:pPr>
            <a:r>
              <a:rPr lang="en-US" sz="3200"/>
              <a:t> </a:t>
            </a:r>
            <a:endParaRPr lang="en-US" sz="3200" dirty="0"/>
          </a:p>
        </p:txBody>
      </p:sp>
    </p:spTree>
    <p:extLst>
      <p:ext uri="{BB962C8B-B14F-4D97-AF65-F5344CB8AC3E}">
        <p14:creationId xmlns:p14="http://schemas.microsoft.com/office/powerpoint/2010/main" val="4013357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Imminent?</a:t>
            </a:r>
          </a:p>
        </p:txBody>
      </p:sp>
      <p:sp>
        <p:nvSpPr>
          <p:cNvPr id="3" name="Content Placeholder 2"/>
          <p:cNvSpPr>
            <a:spLocks noGrp="1"/>
          </p:cNvSpPr>
          <p:nvPr>
            <p:ph idx="1"/>
          </p:nvPr>
        </p:nvSpPr>
        <p:spPr/>
        <p:txBody>
          <a:bodyPr/>
          <a:lstStyle/>
          <a:p>
            <a:r>
              <a:rPr lang="en-US" sz="2800" dirty="0"/>
              <a:t>“Why else would hackers break into a ... database and steal consumers’ private information? Presumably, the purpose of the hack is, sooner or later, to make fraudulent charges or assume those consumers’ identities.” </a:t>
            </a:r>
            <a:endParaRPr lang="en-US" sz="3200" dirty="0"/>
          </a:p>
        </p:txBody>
      </p:sp>
    </p:spTree>
    <p:extLst>
      <p:ext uri="{BB962C8B-B14F-4D97-AF65-F5344CB8AC3E}">
        <p14:creationId xmlns:p14="http://schemas.microsoft.com/office/powerpoint/2010/main" val="27698441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Compare Two Other Cases</a:t>
            </a:r>
          </a:p>
        </p:txBody>
      </p:sp>
      <p:sp>
        <p:nvSpPr>
          <p:cNvPr id="3" name="Content Placeholder 2"/>
          <p:cNvSpPr>
            <a:spLocks noGrp="1"/>
          </p:cNvSpPr>
          <p:nvPr>
            <p:ph idx="1"/>
          </p:nvPr>
        </p:nvSpPr>
        <p:spPr>
          <a:xfrm>
            <a:off x="435429" y="1143000"/>
            <a:ext cx="8229600" cy="5486400"/>
          </a:xfrm>
        </p:spPr>
        <p:txBody>
          <a:bodyPr/>
          <a:lstStyle/>
          <a:p>
            <a:r>
              <a:rPr lang="en-US" sz="2800" dirty="0"/>
              <a:t>Defective medical devices and exposure to a toxic substances. </a:t>
            </a:r>
          </a:p>
          <a:p>
            <a:pPr lvl="1"/>
            <a:r>
              <a:rPr lang="en-US" sz="2600" dirty="0"/>
              <a:t>The insertion of a defective medical device into a human body satisfies the imminent harm requirement.</a:t>
            </a:r>
          </a:p>
          <a:p>
            <a:pPr lvl="1"/>
            <a:r>
              <a:rPr lang="en-US" sz="2600" dirty="0"/>
              <a:t>The same is true of exposure to toxic substances. </a:t>
            </a:r>
          </a:p>
          <a:p>
            <a:r>
              <a:rPr lang="en-US" sz="2800" dirty="0"/>
              <a:t>The body contains something--</a:t>
            </a:r>
            <a:r>
              <a:rPr lang="en-US" sz="2600" dirty="0"/>
              <a:t>a defective medical device, or toxic substance—that will cause harm.  </a:t>
            </a:r>
          </a:p>
          <a:p>
            <a:r>
              <a:rPr lang="en-US" sz="2800" dirty="0"/>
              <a:t> </a:t>
            </a:r>
            <a:r>
              <a:rPr lang="en-US" sz="2600" dirty="0"/>
              <a:t>When your private data enters the online criminal underworld, it is part of a mechanism that can cause harm.</a:t>
            </a:r>
          </a:p>
          <a:p>
            <a:pPr lvl="1"/>
            <a:endParaRPr lang="en-US" sz="2600" dirty="0"/>
          </a:p>
        </p:txBody>
      </p:sp>
    </p:spTree>
    <p:extLst>
      <p:ext uri="{BB962C8B-B14F-4D97-AF65-F5344CB8AC3E}">
        <p14:creationId xmlns:p14="http://schemas.microsoft.com/office/powerpoint/2010/main" val="2761462668"/>
      </p:ext>
    </p:extLst>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2850</TotalTime>
  <Words>1321</Words>
  <Application>Microsoft Office PowerPoint</Application>
  <PresentationFormat>On-screen Show (4:3)</PresentationFormat>
  <Paragraphs>91</Paragraphs>
  <Slides>19</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Garamond</vt:lpstr>
      <vt:lpstr>Wingdings</vt:lpstr>
      <vt:lpstr>Edge</vt:lpstr>
      <vt:lpstr>Standing and Privacy Harms    Richard Warner</vt:lpstr>
      <vt:lpstr>Lawsuits for Loss of Privacy</vt:lpstr>
      <vt:lpstr>Hypothetical Harms</vt:lpstr>
      <vt:lpstr>Standing and Hypothetical Harm</vt:lpstr>
      <vt:lpstr>Two Rationales</vt:lpstr>
      <vt:lpstr>Remijas v. Neiman Marcus Group (7th Circuit 2015)</vt:lpstr>
      <vt:lpstr>The Concrete Harm</vt:lpstr>
      <vt:lpstr>Imminent?</vt:lpstr>
      <vt:lpstr>Compare Two Other Cases</vt:lpstr>
      <vt:lpstr>The Circuit Split</vt:lpstr>
      <vt:lpstr>McMorris v. Carlos Lopez &amp; Associates  (2nd Circuit 2021)</vt:lpstr>
      <vt:lpstr>A Compromise With . . .</vt:lpstr>
      <vt:lpstr>GDPR Private Right of Action</vt:lpstr>
      <vt:lpstr>Article 80(1)</vt:lpstr>
      <vt:lpstr>The First Case</vt:lpstr>
      <vt:lpstr>Two Points</vt:lpstr>
      <vt:lpstr>Additional Cases</vt:lpstr>
      <vt:lpstr>Additional Cases</vt:lpstr>
      <vt:lpstr>Additional Cases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Richard</dc:creator>
  <cp:lastModifiedBy>Richard Warner</cp:lastModifiedBy>
  <cp:revision>540</cp:revision>
  <dcterms:created xsi:type="dcterms:W3CDTF">2008-02-02T15:47:04Z</dcterms:created>
  <dcterms:modified xsi:type="dcterms:W3CDTF">2024-02-13T15:58:09Z</dcterms:modified>
</cp:coreProperties>
</file>